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257" r:id="rId2"/>
    <p:sldId id="266" r:id="rId3"/>
    <p:sldId id="267" r:id="rId4"/>
    <p:sldId id="268" r:id="rId5"/>
    <p:sldId id="269" r:id="rId6"/>
    <p:sldId id="258" r:id="rId7"/>
    <p:sldId id="259" r:id="rId8"/>
    <p:sldId id="260" r:id="rId9"/>
    <p:sldId id="263" r:id="rId10"/>
    <p:sldId id="262" r:id="rId11"/>
    <p:sldId id="264" r:id="rId12"/>
    <p:sldId id="270" r:id="rId13"/>
    <p:sldId id="261" r:id="rId14"/>
    <p:sldId id="265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4674"/>
  </p:normalViewPr>
  <p:slideViewPr>
    <p:cSldViewPr snapToGrid="0" snapToObjects="1">
      <p:cViewPr varScale="1">
        <p:scale>
          <a:sx n="72" d="100"/>
          <a:sy n="72" d="100"/>
        </p:scale>
        <p:origin x="432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36EE3D3-AFA5-8E48-AAA8-E975D4D0CD1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/>
              <a:t>Project - 1  Data Analytics &amp; Visualization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EC6F186-DBC1-C042-9F5C-577A0620281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8C1CE0-E9F8-3344-8510-908C843E39E9}" type="datetimeFigureOut">
              <a:rPr lang="en-US" smtClean="0"/>
              <a:t>1/22/2019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F2DAA9-9CDA-C14C-8077-FBFEAC56825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Rice University - Trilogy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AD01CF-6A1D-2C48-A383-0C8551C3BDC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08B10E-C3E5-E14C-82B6-B4E68059EB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006542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/>
              <a:t>Project - 1  Data Analytics &amp; Visualization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3FE62F-C89D-2540-9FB6-817E2A4B58E6}" type="datetimeFigureOut">
              <a:rPr lang="en-US" smtClean="0"/>
              <a:t>1/22/2019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Rice University - Trilogy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F14FC3-6470-BC4C-A5FE-0422851DC0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615751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79CCA-A247-9849-809C-2AA4625315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C0BD102-60E5-364A-A41C-AAD25066F4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6C9C50-D6B2-7B43-A065-7F262C028D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1/23/2019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C9C8CC-5726-0E46-856E-DAC4D6EF8F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BCDE46-E8B2-A94E-AE56-E4EFE5521C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7AE92-642B-9D43-9DB8-246FBCD56A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8272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56EF7A-E254-4A4F-8A87-6B1DCF3A8C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6BF7061-404D-1441-9E7A-39EF40618F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B38994-0B02-C445-863F-A928F0AC37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1/23/2019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E6D611-43DC-5B48-8A55-067C7FAFD8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8EB645-2BFD-0348-B5CD-A29FA37A2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7AE92-642B-9D43-9DB8-246FBCD56A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3588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288F3A2-BA02-F144-9485-0766D009538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223A18-D79A-2648-B8E0-CF6FB6ADA1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5B122F-51DA-9447-9682-B22D204676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1/23/2019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56E5A6-1222-D948-B590-B0C691CDCD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80AF8A-1105-B64D-8CDD-132471770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7AE92-642B-9D43-9DB8-246FBCD56A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8436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E829E-8802-9547-8853-B66F082CB9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C4CCD7-D1F6-C046-A7AF-27BD90B1D7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115197-480A-D746-A728-9F8A5EAAD1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1/23/2019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7BE085-EA42-3242-8674-8A9C6150A0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7CD5FB-BCE0-464C-88CA-65BCDA570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7AE92-642B-9D43-9DB8-246FBCD56A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5159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E044E-825E-EE4C-BD68-D128B7D86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509035-6FDD-0244-8837-F2EED27B82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5ABC04-B5EE-A14B-86E1-A6228CF623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1/23/2019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EB8719-D59A-234C-B48D-7108924D0D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587F5F-B2D1-784B-9409-E9DE3EDFC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7AE92-642B-9D43-9DB8-246FBCD56A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9169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78EB7A-20BB-E049-AC4F-20C7EFA61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999349-F96A-CA48-B3A1-DC53AE5980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828992-5FB8-924C-BF04-9CD6110F5A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F97A07-1807-AF40-B548-8D6F36DC9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1/23/2019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B28CED-1D46-9E4D-A7DD-6A478704C8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847DCA-6627-104A-8D8C-80D0C16387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7AE92-642B-9D43-9DB8-246FBCD56A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5624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0A24F-660B-B04C-8C92-697782382C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8A780E-2735-AA4B-90FC-58F79BCB23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AFED0A-7D19-444E-BEA3-85E474EFC4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E391B90-7D51-5B41-AFD7-DAD8ABF66B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9EAC0CC-1968-DB4B-80E4-D2CBFE5D61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C8808A5-47D1-2446-9E2B-EC1CC30CD0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1/23/2019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EBA7F1A-8100-464D-AEE9-E01F1D4854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37030B8-99BE-6F4C-9FFB-24FB19839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7AE92-642B-9D43-9DB8-246FBCD56A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072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9EEA50-860F-3E41-87F3-3A1B79648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1560CF3-938B-C64E-BFCC-E78C5222A7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1/23/2019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744D7F-A03D-FA4F-B649-ABA70AA274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BC42E8-934F-C04D-86F7-0564CE23A9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7AE92-642B-9D43-9DB8-246FBCD56A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4453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7719DAA-54E4-A245-86FE-84926F4E65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1/23/2019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E12D512-0992-A049-9988-9EB352EC3A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598030-C5C0-CB41-AECA-BECB4F523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7AE92-642B-9D43-9DB8-246FBCD56A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6765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EC5CA-4F46-7E4B-85E0-5496E5D68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CF8760-8309-2641-9678-5EC10FF6EB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6BDFA3-346C-D74C-ABFA-8E56C3D3ED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DFF1F9-70D3-A44F-8608-5A2E45B207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1/23/2019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C3DC0A-C2E9-F546-BDB2-051F33067A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EC0A9C-BD66-8943-80DC-570964069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7AE92-642B-9D43-9DB8-246FBCD56A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4869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4833FE-A3DE-AA4B-9BBF-C107586DCE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EE7915C-54B1-4049-ABF0-A1F01DB60CE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1458F6-8453-DF47-B519-2040BC2824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EFECA1-9539-2F4E-BFF9-9394FDA5DA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1/23/2019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148F10-15A5-6645-8113-8272B3AACD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977A9F-F911-654E-BB66-ED6136EE6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7AE92-642B-9D43-9DB8-246FBCD56A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1472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E3BDA80-9D48-C440-87F9-0EC2F40EF8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CCF219-0C8E-334C-A32F-E78337D512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6EE09A-F472-6043-8F01-220C1FD644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1/23/2019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3B23A4-B0B5-D647-AEBA-B1BF5BBF65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6BE6F3-1937-8648-A8F3-A950CD71DF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F7AE92-642B-9D43-9DB8-246FBCD56A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3623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alpha val="97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A41121F-EEE7-EB4B-8D21-6573BEF7592E}"/>
              </a:ext>
            </a:extLst>
          </p:cNvPr>
          <p:cNvSpPr/>
          <p:nvPr/>
        </p:nvSpPr>
        <p:spPr>
          <a:xfrm>
            <a:off x="0" y="0"/>
            <a:ext cx="121920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hangingPunct="0"/>
            <a:r>
              <a:rPr lang="en-US" sz="4000" u="sng" kern="0" dirty="0">
                <a:latin typeface="Arial"/>
                <a:cs typeface="Arial"/>
                <a:sym typeface="Arial"/>
              </a:rPr>
              <a:t>Project 1</a:t>
            </a:r>
          </a:p>
          <a:p>
            <a:pPr hangingPunct="0"/>
            <a:endParaRPr lang="en-US" kern="0" dirty="0">
              <a:latin typeface="Arial"/>
              <a:cs typeface="Arial"/>
              <a:sym typeface="Arial"/>
            </a:endParaRPr>
          </a:p>
          <a:p>
            <a:pPr hangingPunct="0"/>
            <a:endParaRPr lang="en-US" kern="0" dirty="0">
              <a:latin typeface="Arial"/>
              <a:cs typeface="Arial"/>
              <a:sym typeface="Arial"/>
            </a:endParaRPr>
          </a:p>
          <a:p>
            <a:pPr hangingPunct="0"/>
            <a:endParaRPr lang="en-US" kern="0" dirty="0">
              <a:latin typeface="Arial"/>
              <a:cs typeface="Arial"/>
              <a:sym typeface="Arial"/>
            </a:endParaRPr>
          </a:p>
          <a:p>
            <a:pPr hangingPunct="0"/>
            <a:endParaRPr lang="en-US" kern="0" dirty="0">
              <a:latin typeface="Arial"/>
              <a:cs typeface="Arial"/>
              <a:sym typeface="Arial"/>
            </a:endParaRPr>
          </a:p>
          <a:p>
            <a:pPr algn="ctr" hangingPunct="0"/>
            <a:r>
              <a:rPr lang="en-US" sz="4000" kern="0" dirty="0">
                <a:latin typeface="Arial"/>
                <a:cs typeface="Arial"/>
                <a:sym typeface="Arial"/>
              </a:rPr>
              <a:t>Housing price in Houston Metropolitan areas</a:t>
            </a:r>
          </a:p>
          <a:p>
            <a:pPr algn="ctr" hangingPunct="0"/>
            <a:endParaRPr lang="en-US" sz="4000" kern="0" dirty="0">
              <a:latin typeface="Arial"/>
              <a:cs typeface="Arial"/>
              <a:sym typeface="Arial"/>
            </a:endParaRPr>
          </a:p>
          <a:p>
            <a:pPr algn="ctr" hangingPunct="0"/>
            <a:r>
              <a:rPr lang="en-US" sz="2400" i="1" kern="0" dirty="0">
                <a:latin typeface="Arial"/>
                <a:cs typeface="Arial"/>
                <a:sym typeface="Arial"/>
              </a:rPr>
              <a:t>Did it soar with decrease of oil price along with/or unemployment?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1CD9DF-D1BF-404B-8B1A-D928FB11D075}"/>
              </a:ext>
            </a:extLst>
          </p:cNvPr>
          <p:cNvSpPr txBox="1"/>
          <p:nvPr/>
        </p:nvSpPr>
        <p:spPr>
          <a:xfrm>
            <a:off x="2768600" y="4610100"/>
            <a:ext cx="64135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Fabio </a:t>
            </a:r>
            <a:r>
              <a:rPr lang="en-US" sz="2000" dirty="0" err="1"/>
              <a:t>Savorgnan</a:t>
            </a:r>
            <a:endParaRPr lang="en-US" sz="2000" dirty="0"/>
          </a:p>
          <a:p>
            <a:pPr algn="ctr"/>
            <a:r>
              <a:rPr lang="en-US" sz="2000" dirty="0"/>
              <a:t>Javier Olivero</a:t>
            </a:r>
          </a:p>
          <a:p>
            <a:pPr algn="ctr"/>
            <a:r>
              <a:rPr lang="en-US" sz="2000" dirty="0"/>
              <a:t>Sailendra Mahapatra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3AEAE2-2652-4540-A751-F93B288FFC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9333" y="6299200"/>
            <a:ext cx="682667" cy="558800"/>
          </a:xfrm>
          <a:prstGeom prst="rect">
            <a:avLst/>
          </a:prstGeom>
        </p:spPr>
      </p:pic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99212796-5B16-5743-8597-3332BCEA9C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1/23/2019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008A5A17-8271-994C-A1E0-5F2B7395E9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1/23/2019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236773EF-FF8D-B74D-A9B8-2675D610C2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7AE92-642B-9D43-9DB8-246FBCD56A8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5669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alpha val="97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63AEAE2-2652-4540-A751-F93B288FFC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9333" y="6299200"/>
            <a:ext cx="682667" cy="558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03CEBB0-3F1D-8246-ABDC-3E65F0573F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500" y="571500"/>
            <a:ext cx="11506200" cy="4064000"/>
          </a:xfrm>
          <a:prstGeom prst="rect">
            <a:avLst/>
          </a:prstGeom>
        </p:spPr>
      </p:pic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D22A3693-9DC8-694C-98B3-3592A4A6E7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AF91F0-5F83-ED4E-9CF6-969F53CEB2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7AE92-642B-9D43-9DB8-246FBCD56A80}" type="slidenum">
              <a:rPr lang="en-US" smtClean="0"/>
              <a:t>10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8057872-D017-9A42-9509-1E0A0FF31803}"/>
              </a:ext>
            </a:extLst>
          </p:cNvPr>
          <p:cNvSpPr/>
          <p:nvPr/>
        </p:nvSpPr>
        <p:spPr>
          <a:xfrm>
            <a:off x="5700699" y="0"/>
            <a:ext cx="79060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kern="0" dirty="0">
                <a:solidFill>
                  <a:prstClr val="black"/>
                </a:solidFill>
                <a:latin typeface="Arial"/>
                <a:cs typeface="Arial"/>
                <a:sym typeface="Arial"/>
              </a:rPr>
              <a:t>Project 1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216838C-3A8F-F445-9FB0-489C841908DD}"/>
              </a:ext>
            </a:extLst>
          </p:cNvPr>
          <p:cNvSpPr txBox="1"/>
          <p:nvPr/>
        </p:nvSpPr>
        <p:spPr>
          <a:xfrm>
            <a:off x="317500" y="5048250"/>
            <a:ext cx="119420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§"/>
            </a:pPr>
            <a:r>
              <a:rPr lang="en-US" sz="2400" dirty="0"/>
              <a:t>The monthly average housing prices for the period changes as the unemployment increases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93D1312-393E-184F-8D24-4B6A07C9DB8E}"/>
              </a:ext>
            </a:extLst>
          </p:cNvPr>
          <p:cNvSpPr txBox="1"/>
          <p:nvPr/>
        </p:nvSpPr>
        <p:spPr>
          <a:xfrm>
            <a:off x="10210800" y="520700"/>
            <a:ext cx="175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Check X </a:t>
            </a:r>
            <a:r>
              <a:rPr lang="en-US" dirty="0" err="1">
                <a:solidFill>
                  <a:srgbClr val="FF0000"/>
                </a:solidFill>
              </a:rPr>
              <a:t>lebel</a:t>
            </a:r>
            <a:r>
              <a:rPr lang="en-US" dirty="0">
                <a:solidFill>
                  <a:srgbClr val="FF0000"/>
                </a:solidFill>
              </a:rPr>
              <a:t> ??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E79A31A-3F5C-1741-A245-11391DA783CA}"/>
              </a:ext>
            </a:extLst>
          </p:cNvPr>
          <p:cNvCxnSpPr>
            <a:cxnSpLocks/>
          </p:cNvCxnSpPr>
          <p:nvPr/>
        </p:nvCxnSpPr>
        <p:spPr>
          <a:xfrm>
            <a:off x="2197100" y="1968500"/>
            <a:ext cx="8343900" cy="1358900"/>
          </a:xfrm>
          <a:prstGeom prst="straightConnector1">
            <a:avLst/>
          </a:prstGeom>
          <a:ln w="38100">
            <a:solidFill>
              <a:srgbClr val="C00000">
                <a:alpha val="51000"/>
              </a:srgbClr>
            </a:solidFill>
            <a:prstDash val="dash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88367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alpha val="97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63AEAE2-2652-4540-A751-F93B288FFC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9333" y="6299200"/>
            <a:ext cx="682667" cy="558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B3326B8-3BC7-D54A-A957-3BCC9F880D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62100"/>
            <a:ext cx="12192000" cy="4064000"/>
          </a:xfrm>
          <a:prstGeom prst="rect">
            <a:avLst/>
          </a:prstGeom>
        </p:spPr>
      </p:pic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89A6E42-8030-9A41-BEEC-6B2F663267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A824CD4A-BE9D-C24E-8865-DB8915850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7AE92-642B-9D43-9DB8-246FBCD56A80}" type="slidenum">
              <a:rPr lang="en-US" smtClean="0"/>
              <a:t>11</a:t>
            </a:fld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970D72-63A3-6E49-AFA9-771025362DF5}"/>
              </a:ext>
            </a:extLst>
          </p:cNvPr>
          <p:cNvSpPr/>
          <p:nvPr/>
        </p:nvSpPr>
        <p:spPr>
          <a:xfrm>
            <a:off x="5700699" y="0"/>
            <a:ext cx="79060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kern="0" dirty="0">
                <a:solidFill>
                  <a:prstClr val="black"/>
                </a:solidFill>
                <a:latin typeface="Arial"/>
                <a:cs typeface="Arial"/>
                <a:sym typeface="Arial"/>
              </a:rPr>
              <a:t>Project 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38377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alpha val="97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63AEAE2-2652-4540-A751-F93B288FFC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9333" y="6299200"/>
            <a:ext cx="682667" cy="558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1893DFD-A3D5-3541-A60E-0B1DCEE52F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398" y="533579"/>
            <a:ext cx="5446793" cy="2057221"/>
          </a:xfrm>
          <a:prstGeom prst="rect">
            <a:avLst/>
          </a:prstGeom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ADCE907-2D0B-8C45-86F4-5294EEE12F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DA3D3FC-36C1-B64D-AD88-527934EF9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7AE92-642B-9D43-9DB8-246FBCD56A80}" type="slidenum">
              <a:rPr lang="en-US" smtClean="0"/>
              <a:t>12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6250443-1F42-5F42-922E-518499CC947C}"/>
              </a:ext>
            </a:extLst>
          </p:cNvPr>
          <p:cNvSpPr/>
          <p:nvPr/>
        </p:nvSpPr>
        <p:spPr>
          <a:xfrm>
            <a:off x="5065814" y="76944"/>
            <a:ext cx="79060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kern="0" dirty="0">
                <a:solidFill>
                  <a:prstClr val="black"/>
                </a:solidFill>
                <a:latin typeface="Arial"/>
                <a:cs typeface="Arial"/>
                <a:sym typeface="Arial"/>
              </a:rPr>
              <a:t>Project 1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5BD6C9D-2A19-8249-84A0-8D997FA818A8}"/>
              </a:ext>
            </a:extLst>
          </p:cNvPr>
          <p:cNvSpPr txBox="1"/>
          <p:nvPr/>
        </p:nvSpPr>
        <p:spPr>
          <a:xfrm>
            <a:off x="238199" y="5234493"/>
            <a:ext cx="117156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§"/>
            </a:pPr>
            <a:r>
              <a:rPr lang="en-US" sz="2400" dirty="0"/>
              <a:t>It tells us that the unemployment rate and housing price are mostly dependent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US" sz="2400" dirty="0"/>
              <a:t>The oil price fluctuation does not show any corresponding change in housing price and unemployability over the counties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2BE8C19-6BBA-EA43-81C8-8A7638DCDC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3166" y="520700"/>
            <a:ext cx="5785934" cy="2057221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1580C71-C827-2E42-943F-BBD0329D7F6A}"/>
              </a:ext>
            </a:extLst>
          </p:cNvPr>
          <p:cNvGrpSpPr/>
          <p:nvPr/>
        </p:nvGrpSpPr>
        <p:grpSpPr>
          <a:xfrm>
            <a:off x="3586664" y="2647950"/>
            <a:ext cx="5785935" cy="2485122"/>
            <a:chOff x="357166" y="434707"/>
            <a:chExt cx="11493500" cy="4064000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7F241764-9FE4-6841-9E69-0A10585EA9B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57166" y="434707"/>
              <a:ext cx="11493500" cy="4064000"/>
            </a:xfrm>
            <a:prstGeom prst="rect">
              <a:avLst/>
            </a:prstGeom>
          </p:spPr>
        </p:pic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76D829A6-53A6-9B40-A25D-123AF2ACCB52}"/>
                </a:ext>
              </a:extLst>
            </p:cNvPr>
            <p:cNvCxnSpPr>
              <a:cxnSpLocks/>
            </p:cNvCxnSpPr>
            <p:nvPr/>
          </p:nvCxnSpPr>
          <p:spPr>
            <a:xfrm>
              <a:off x="2414600" y="2047607"/>
              <a:ext cx="8153400" cy="393700"/>
            </a:xfrm>
            <a:prstGeom prst="straightConnector1">
              <a:avLst/>
            </a:prstGeom>
            <a:ln w="38100">
              <a:solidFill>
                <a:srgbClr val="C00000">
                  <a:alpha val="51000"/>
                </a:srgbClr>
              </a:solidFill>
              <a:prstDash val="dash"/>
              <a:tailEnd type="triangl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DB269D7D-1A21-B64B-804B-F29CE55AEEF1}"/>
                </a:ext>
              </a:extLst>
            </p:cNvPr>
            <p:cNvGrpSpPr/>
            <p:nvPr/>
          </p:nvGrpSpPr>
          <p:grpSpPr>
            <a:xfrm>
              <a:off x="5284766" y="1854199"/>
              <a:ext cx="1816102" cy="1141271"/>
              <a:chOff x="5284766" y="1854199"/>
              <a:chExt cx="1816102" cy="1141271"/>
            </a:xfrm>
          </p:grpSpPr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49E18870-0873-BE4C-920B-4CF1F9EFE41C}"/>
                  </a:ext>
                </a:extLst>
              </p:cNvPr>
              <p:cNvSpPr/>
              <p:nvPr/>
            </p:nvSpPr>
            <p:spPr>
              <a:xfrm>
                <a:off x="5284766" y="1854199"/>
                <a:ext cx="1816100" cy="1141271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4C9D047-42DE-2B46-90E1-1EC6393C64A2}"/>
                  </a:ext>
                </a:extLst>
              </p:cNvPr>
              <p:cNvSpPr txBox="1"/>
              <p:nvPr/>
            </p:nvSpPr>
            <p:spPr>
              <a:xfrm>
                <a:off x="5594130" y="2434651"/>
                <a:ext cx="1506738" cy="4026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/>
                  <a:t>Gap ???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007128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alpha val="97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63AEAE2-2652-4540-A751-F93B288FFC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9333" y="6299200"/>
            <a:ext cx="682667" cy="558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B2CA213-5547-1B46-982E-3950B388AD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1024" y="503507"/>
            <a:ext cx="8178800" cy="4434701"/>
          </a:xfrm>
          <a:prstGeom prst="rect">
            <a:avLst/>
          </a:prstGeom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6E271D1-2EE8-9143-B78A-F08D35A00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D38D639-7E78-A04D-AC0E-755349C75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7AE92-642B-9D43-9DB8-246FBCD56A80}" type="slidenum">
              <a:rPr lang="en-US" smtClean="0"/>
              <a:t>13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2BD11E-8739-DB47-928B-FCD40D1D368D}"/>
              </a:ext>
            </a:extLst>
          </p:cNvPr>
          <p:cNvSpPr/>
          <p:nvPr/>
        </p:nvSpPr>
        <p:spPr>
          <a:xfrm>
            <a:off x="5700699" y="0"/>
            <a:ext cx="79060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kern="0" dirty="0">
                <a:solidFill>
                  <a:prstClr val="black"/>
                </a:solidFill>
                <a:latin typeface="Arial"/>
                <a:cs typeface="Arial"/>
                <a:sym typeface="Arial"/>
              </a:rPr>
              <a:t>Project 1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81CF7C-D8CB-BB46-B06A-E34358710006}"/>
              </a:ext>
            </a:extLst>
          </p:cNvPr>
          <p:cNvSpPr txBox="1"/>
          <p:nvPr/>
        </p:nvSpPr>
        <p:spPr>
          <a:xfrm>
            <a:off x="9259866" y="136525"/>
            <a:ext cx="259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Check Title / Y  Legend placing, Utilities??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8BBB9B1-31C7-8347-B8DF-577DA2D1B700}"/>
              </a:ext>
            </a:extLst>
          </p:cNvPr>
          <p:cNvSpPr txBox="1"/>
          <p:nvPr/>
        </p:nvSpPr>
        <p:spPr>
          <a:xfrm>
            <a:off x="238199" y="5234493"/>
            <a:ext cx="117156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§"/>
            </a:pPr>
            <a:r>
              <a:rPr lang="en-US" sz="2400" dirty="0"/>
              <a:t>It tells us that the unemployment rate and housing price are mostly dependent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US" sz="2400" dirty="0"/>
              <a:t>The oil price fluctuation does not show any corresponding change in housing price and unemployability over the counties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7380A5B-194D-234C-A5BF-10895934BBDC}"/>
              </a:ext>
            </a:extLst>
          </p:cNvPr>
          <p:cNvCxnSpPr>
            <a:cxnSpLocks/>
          </p:cNvCxnSpPr>
          <p:nvPr/>
        </p:nvCxnSpPr>
        <p:spPr>
          <a:xfrm flipH="1" flipV="1">
            <a:off x="9518649" y="2419117"/>
            <a:ext cx="1022351" cy="603483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Right Brace 18">
            <a:extLst>
              <a:ext uri="{FF2B5EF4-FFF2-40B4-BE49-F238E27FC236}">
                <a16:creationId xmlns:a16="http://schemas.microsoft.com/office/drawing/2014/main" id="{C8A8827A-29EA-A647-A9B4-86E937185436}"/>
              </a:ext>
            </a:extLst>
          </p:cNvPr>
          <p:cNvSpPr/>
          <p:nvPr/>
        </p:nvSpPr>
        <p:spPr>
          <a:xfrm>
            <a:off x="9368006" y="1545927"/>
            <a:ext cx="301285" cy="2235200"/>
          </a:xfrm>
          <a:prstGeom prst="rightBrace">
            <a:avLst/>
          </a:prstGeom>
          <a:ln w="25400" cmpd="sng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2D16EC9-FABA-754E-8BD3-C4A2D338081F}"/>
              </a:ext>
            </a:extLst>
          </p:cNvPr>
          <p:cNvSpPr txBox="1"/>
          <p:nvPr/>
        </p:nvSpPr>
        <p:spPr>
          <a:xfrm>
            <a:off x="10769600" y="2844800"/>
            <a:ext cx="1184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Increase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03DADA3-0F46-6247-BB40-23184F27989C}"/>
              </a:ext>
            </a:extLst>
          </p:cNvPr>
          <p:cNvCxnSpPr>
            <a:cxnSpLocks/>
          </p:cNvCxnSpPr>
          <p:nvPr/>
        </p:nvCxnSpPr>
        <p:spPr>
          <a:xfrm flipH="1">
            <a:off x="8959850" y="1318072"/>
            <a:ext cx="1581150" cy="60968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90EF4B4A-8D56-F242-905A-062410CD75F7}"/>
              </a:ext>
            </a:extLst>
          </p:cNvPr>
          <p:cNvSpPr txBox="1"/>
          <p:nvPr/>
        </p:nvSpPr>
        <p:spPr>
          <a:xfrm>
            <a:off x="10666465" y="1009708"/>
            <a:ext cx="1184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Decrease</a:t>
            </a:r>
          </a:p>
        </p:txBody>
      </p:sp>
    </p:spTree>
    <p:extLst>
      <p:ext uri="{BB962C8B-B14F-4D97-AF65-F5344CB8AC3E}">
        <p14:creationId xmlns:p14="http://schemas.microsoft.com/office/powerpoint/2010/main" val="21402646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alpha val="97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63AEAE2-2652-4540-A751-F93B288FFC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9333" y="6299200"/>
            <a:ext cx="682667" cy="55880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4BE45AE-9B88-074C-9ADB-63922D716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60816A-49C1-C84F-9BE1-98D0E8B374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7AE92-642B-9D43-9DB8-246FBCD56A80}" type="slidenum">
              <a:rPr lang="en-US" smtClean="0"/>
              <a:t>14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F8ED38-AE48-B54C-A71F-B43ED8F827B7}"/>
              </a:ext>
            </a:extLst>
          </p:cNvPr>
          <p:cNvSpPr txBox="1"/>
          <p:nvPr/>
        </p:nvSpPr>
        <p:spPr>
          <a:xfrm>
            <a:off x="2070100" y="1930400"/>
            <a:ext cx="85852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Thank You for your time and patience !</a:t>
            </a:r>
          </a:p>
          <a:p>
            <a:pPr algn="ctr"/>
            <a:endParaRPr lang="en-US" sz="3600" dirty="0">
              <a:solidFill>
                <a:schemeClr val="bg1"/>
              </a:solidFill>
            </a:endParaRPr>
          </a:p>
          <a:p>
            <a:pPr algn="ctr"/>
            <a:endParaRPr lang="en-US" sz="3600" dirty="0">
              <a:solidFill>
                <a:schemeClr val="bg1"/>
              </a:solidFill>
            </a:endParaRPr>
          </a:p>
          <a:p>
            <a:pPr algn="ctr"/>
            <a:endParaRPr lang="en-US" sz="3600" dirty="0">
              <a:solidFill>
                <a:schemeClr val="bg1"/>
              </a:solidFill>
            </a:endParaRPr>
          </a:p>
          <a:p>
            <a:pPr algn="ctr"/>
            <a:endParaRPr lang="en-US" sz="3600" dirty="0">
              <a:solidFill>
                <a:schemeClr val="bg1"/>
              </a:solidFill>
            </a:endParaRPr>
          </a:p>
          <a:p>
            <a:pPr algn="ctr"/>
            <a:endParaRPr lang="en-US" sz="3600" dirty="0">
              <a:solidFill>
                <a:schemeClr val="bg1"/>
              </a:solidFill>
            </a:endParaRPr>
          </a:p>
          <a:p>
            <a:pPr algn="ctr"/>
            <a:r>
              <a:rPr lang="en-US" sz="3600" dirty="0">
                <a:solidFill>
                  <a:schemeClr val="bg1"/>
                </a:solidFill>
              </a:rPr>
              <a:t>Questions ???</a:t>
            </a:r>
          </a:p>
        </p:txBody>
      </p:sp>
    </p:spTree>
    <p:extLst>
      <p:ext uri="{BB962C8B-B14F-4D97-AF65-F5344CB8AC3E}">
        <p14:creationId xmlns:p14="http://schemas.microsoft.com/office/powerpoint/2010/main" val="7587146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alpha val="97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A41121F-EEE7-EB4B-8D21-6573BEF7592E}"/>
              </a:ext>
            </a:extLst>
          </p:cNvPr>
          <p:cNvSpPr/>
          <p:nvPr/>
        </p:nvSpPr>
        <p:spPr>
          <a:xfrm>
            <a:off x="0" y="0"/>
            <a:ext cx="12192000" cy="73353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hangingPunct="0"/>
            <a:r>
              <a:rPr lang="en-US" sz="1200" u="sng" kern="0" dirty="0">
                <a:latin typeface="Arial"/>
                <a:cs typeface="Arial"/>
                <a:sym typeface="Arial"/>
              </a:rPr>
              <a:t>Project 1</a:t>
            </a:r>
          </a:p>
          <a:p>
            <a:pPr hangingPunct="0"/>
            <a:endParaRPr lang="en-US" kern="0" dirty="0">
              <a:latin typeface="Arial"/>
              <a:cs typeface="Arial"/>
              <a:sym typeface="Arial"/>
            </a:endParaRPr>
          </a:p>
          <a:p>
            <a:pPr hangingPunct="0"/>
            <a:r>
              <a:rPr lang="en-US" sz="2800" kern="0" dirty="0">
                <a:latin typeface="Arial"/>
                <a:cs typeface="Arial"/>
                <a:sym typeface="Arial"/>
              </a:rPr>
              <a:t>Outlines</a:t>
            </a:r>
            <a:r>
              <a:rPr lang="en-US" kern="0" dirty="0">
                <a:latin typeface="Arial"/>
                <a:cs typeface="Arial"/>
                <a:sym typeface="Arial"/>
              </a:rPr>
              <a:t>:</a:t>
            </a:r>
          </a:p>
          <a:p>
            <a:pPr hangingPunct="0"/>
            <a:endParaRPr lang="en-US" kern="0" dirty="0">
              <a:latin typeface="Arial"/>
              <a:cs typeface="Arial"/>
              <a:sym typeface="Arial"/>
            </a:endParaRPr>
          </a:p>
          <a:p>
            <a:pPr hangingPunct="0">
              <a:lnSpc>
                <a:spcPts val="2000"/>
              </a:lnSpc>
            </a:pPr>
            <a:r>
              <a:rPr lang="en-US" kern="0" dirty="0">
                <a:latin typeface="Arial"/>
                <a:cs typeface="Arial"/>
                <a:sym typeface="Arial"/>
              </a:rPr>
              <a:t>	</a:t>
            </a:r>
            <a:r>
              <a:rPr lang="en-US" sz="2200" kern="0" dirty="0">
                <a:latin typeface="Arial"/>
                <a:cs typeface="Arial"/>
                <a:sym typeface="Arial"/>
              </a:rPr>
              <a:t>Introduction								Name</a:t>
            </a:r>
          </a:p>
          <a:p>
            <a:pPr hangingPunct="0">
              <a:lnSpc>
                <a:spcPts val="2000"/>
              </a:lnSpc>
            </a:pPr>
            <a:endParaRPr lang="en-US" sz="2200" kern="0" dirty="0">
              <a:latin typeface="Arial"/>
              <a:cs typeface="Arial"/>
              <a:sym typeface="Arial"/>
            </a:endParaRPr>
          </a:p>
          <a:p>
            <a:pPr hangingPunct="0">
              <a:lnSpc>
                <a:spcPts val="2000"/>
              </a:lnSpc>
            </a:pPr>
            <a:r>
              <a:rPr lang="en-US" sz="2200" kern="0" dirty="0">
                <a:latin typeface="Arial"/>
                <a:cs typeface="Arial"/>
                <a:sym typeface="Arial"/>
              </a:rPr>
              <a:t>	Acknowledgements							Name</a:t>
            </a:r>
          </a:p>
          <a:p>
            <a:pPr hangingPunct="0">
              <a:lnSpc>
                <a:spcPts val="2000"/>
              </a:lnSpc>
            </a:pPr>
            <a:endParaRPr lang="en-US" sz="2200" kern="0" dirty="0">
              <a:latin typeface="Arial"/>
              <a:cs typeface="Arial"/>
              <a:sym typeface="Arial"/>
            </a:endParaRPr>
          </a:p>
          <a:p>
            <a:pPr hangingPunct="0">
              <a:lnSpc>
                <a:spcPts val="2000"/>
              </a:lnSpc>
            </a:pPr>
            <a:r>
              <a:rPr lang="en-US" sz="2200" kern="0" dirty="0">
                <a:latin typeface="Arial"/>
                <a:cs typeface="Arial"/>
                <a:sym typeface="Arial"/>
              </a:rPr>
              <a:t>	Data source and Methodology					Name</a:t>
            </a:r>
          </a:p>
          <a:p>
            <a:pPr hangingPunct="0">
              <a:lnSpc>
                <a:spcPts val="2000"/>
              </a:lnSpc>
            </a:pPr>
            <a:endParaRPr lang="en-US" sz="2200" kern="0" dirty="0">
              <a:latin typeface="Arial"/>
              <a:cs typeface="Arial"/>
              <a:sym typeface="Arial"/>
            </a:endParaRPr>
          </a:p>
          <a:p>
            <a:pPr hangingPunct="0">
              <a:lnSpc>
                <a:spcPts val="2000"/>
              </a:lnSpc>
            </a:pPr>
            <a:r>
              <a:rPr lang="en-US" sz="2200" kern="0" dirty="0">
                <a:latin typeface="Arial"/>
                <a:cs typeface="Arial"/>
                <a:sym typeface="Arial"/>
              </a:rPr>
              <a:t>	Data Analysis</a:t>
            </a:r>
          </a:p>
          <a:p>
            <a:pPr hangingPunct="0"/>
            <a:r>
              <a:rPr lang="en-US" sz="2200" kern="0" dirty="0">
                <a:latin typeface="Arial"/>
                <a:cs typeface="Arial"/>
                <a:sym typeface="Arial"/>
              </a:rPr>
              <a:t>		Crude oil price							Name</a:t>
            </a:r>
          </a:p>
          <a:p>
            <a:pPr hangingPunct="0"/>
            <a:r>
              <a:rPr lang="en-US" sz="2200" kern="0" dirty="0">
                <a:latin typeface="Arial"/>
                <a:cs typeface="Arial"/>
                <a:sym typeface="Arial"/>
              </a:rPr>
              <a:t>		Housing prices						Name</a:t>
            </a:r>
          </a:p>
          <a:p>
            <a:pPr hangingPunct="0"/>
            <a:r>
              <a:rPr lang="en-US" sz="2200" kern="0" dirty="0">
                <a:latin typeface="Arial"/>
                <a:cs typeface="Arial"/>
                <a:sym typeface="Arial"/>
              </a:rPr>
              <a:t>		Unemployment						Name</a:t>
            </a:r>
          </a:p>
          <a:p>
            <a:pPr hangingPunct="0"/>
            <a:r>
              <a:rPr lang="en-US" sz="2200" kern="0" dirty="0">
                <a:latin typeface="Arial"/>
                <a:cs typeface="Arial"/>
                <a:sym typeface="Arial"/>
              </a:rPr>
              <a:t>		Housing price trends vs Unemployment			Name</a:t>
            </a:r>
          </a:p>
          <a:p>
            <a:pPr hangingPunct="0"/>
            <a:r>
              <a:rPr lang="en-US" sz="2200" kern="0" dirty="0">
                <a:latin typeface="Arial"/>
                <a:cs typeface="Arial"/>
                <a:sym typeface="Arial"/>
              </a:rPr>
              <a:t>		Housing price trends vs Oil price				Name</a:t>
            </a:r>
          </a:p>
          <a:p>
            <a:pPr hangingPunct="0"/>
            <a:endParaRPr lang="en-US" sz="2200" kern="0" dirty="0">
              <a:latin typeface="Arial"/>
              <a:cs typeface="Arial"/>
              <a:sym typeface="Arial"/>
            </a:endParaRPr>
          </a:p>
          <a:p>
            <a:pPr hangingPunct="0"/>
            <a:r>
              <a:rPr lang="en-US" sz="2200" kern="0" dirty="0">
                <a:latin typeface="Arial"/>
                <a:cs typeface="Arial"/>
                <a:sym typeface="Arial"/>
              </a:rPr>
              <a:t>	What does the analysis tell						Name</a:t>
            </a:r>
          </a:p>
          <a:p>
            <a:pPr hangingPunct="0"/>
            <a:endParaRPr lang="en-US" sz="2200" kern="0" dirty="0">
              <a:latin typeface="Arial"/>
              <a:cs typeface="Arial"/>
              <a:sym typeface="Arial"/>
            </a:endParaRPr>
          </a:p>
          <a:p>
            <a:pPr hangingPunct="0"/>
            <a:r>
              <a:rPr lang="en-US" sz="2200" kern="0" dirty="0">
                <a:latin typeface="Arial"/>
                <a:cs typeface="Arial"/>
                <a:sym typeface="Arial"/>
              </a:rPr>
              <a:t>	Unemployment trends in different sectors				Name</a:t>
            </a:r>
          </a:p>
          <a:p>
            <a:pPr hangingPunct="0"/>
            <a:endParaRPr lang="en-US" sz="2200" kern="0" dirty="0">
              <a:latin typeface="Arial"/>
              <a:cs typeface="Arial"/>
              <a:sym typeface="Arial"/>
            </a:endParaRPr>
          </a:p>
          <a:p>
            <a:pPr hangingPunct="0"/>
            <a:r>
              <a:rPr lang="en-US" sz="2200" kern="0" dirty="0">
                <a:latin typeface="Arial"/>
                <a:cs typeface="Arial"/>
                <a:sym typeface="Arial"/>
              </a:rPr>
              <a:t>	Concluding Remarks							Name</a:t>
            </a:r>
          </a:p>
          <a:p>
            <a:pPr hangingPunct="0"/>
            <a:endParaRPr lang="en-US" kern="0" dirty="0">
              <a:latin typeface="Arial"/>
              <a:cs typeface="Arial"/>
              <a:sym typeface="Arial"/>
            </a:endParaRPr>
          </a:p>
          <a:p>
            <a:pPr hangingPunct="0"/>
            <a:r>
              <a:rPr lang="en-US" kern="0" dirty="0">
                <a:latin typeface="Arial"/>
                <a:cs typeface="Arial"/>
                <a:sym typeface="Arial"/>
              </a:rPr>
              <a:t>		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1CD9DF-D1BF-404B-8B1A-D928FB11D075}"/>
              </a:ext>
            </a:extLst>
          </p:cNvPr>
          <p:cNvSpPr txBox="1"/>
          <p:nvPr/>
        </p:nvSpPr>
        <p:spPr>
          <a:xfrm>
            <a:off x="8801099" y="136525"/>
            <a:ext cx="477041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Fabio </a:t>
            </a:r>
            <a:r>
              <a:rPr lang="en-US" sz="2000" dirty="0" err="1">
                <a:solidFill>
                  <a:schemeClr val="bg1"/>
                </a:solidFill>
              </a:rPr>
              <a:t>Savorgnan</a:t>
            </a:r>
            <a:endParaRPr lang="en-US" sz="2000" dirty="0">
              <a:solidFill>
                <a:schemeClr val="bg1"/>
              </a:solidFill>
            </a:endParaRPr>
          </a:p>
          <a:p>
            <a:pPr algn="ctr"/>
            <a:r>
              <a:rPr lang="en-US" sz="2000" dirty="0">
                <a:solidFill>
                  <a:schemeClr val="bg1"/>
                </a:solidFill>
              </a:rPr>
              <a:t>Javier Olivero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</a:rPr>
              <a:t>Sailendra Mahapatra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3AEAE2-2652-4540-A751-F93B288FFC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9333" y="6299200"/>
            <a:ext cx="682667" cy="558800"/>
          </a:xfrm>
          <a:prstGeom prst="rect">
            <a:avLst/>
          </a:prstGeom>
        </p:spPr>
      </p:pic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99212796-5B16-5743-8597-3332BCEA9C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1/23/2019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236773EF-FF8D-B74D-A9B8-2675D610C2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7AE92-642B-9D43-9DB8-246FBCD56A8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010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alpha val="97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A41121F-EEE7-EB4B-8D21-6573BEF7592E}"/>
              </a:ext>
            </a:extLst>
          </p:cNvPr>
          <p:cNvSpPr/>
          <p:nvPr/>
        </p:nvSpPr>
        <p:spPr>
          <a:xfrm>
            <a:off x="0" y="0"/>
            <a:ext cx="12192000" cy="68018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hangingPunct="0"/>
            <a:r>
              <a:rPr lang="en-US" sz="1200" kern="0" dirty="0">
                <a:latin typeface="Arial"/>
                <a:cs typeface="Arial"/>
                <a:sym typeface="Arial"/>
              </a:rPr>
              <a:t>						Project 1</a:t>
            </a:r>
          </a:p>
          <a:p>
            <a:pPr hangingPunct="0"/>
            <a:r>
              <a:rPr lang="en-US" sz="2800" u="sng" kern="0" dirty="0">
                <a:latin typeface="Arial"/>
                <a:cs typeface="Arial"/>
                <a:sym typeface="Arial"/>
              </a:rPr>
              <a:t>Introduction</a:t>
            </a:r>
            <a:r>
              <a:rPr lang="en-US" kern="0" dirty="0">
                <a:latin typeface="Arial"/>
                <a:cs typeface="Arial"/>
                <a:sym typeface="Arial"/>
              </a:rPr>
              <a:t>:</a:t>
            </a:r>
          </a:p>
          <a:p>
            <a:pPr hangingPunct="0"/>
            <a:endParaRPr lang="en-US" kern="0" dirty="0">
              <a:latin typeface="Arial"/>
              <a:cs typeface="Arial"/>
              <a:sym typeface="Arial"/>
            </a:endParaRPr>
          </a:p>
          <a:p>
            <a:pPr hangingPunct="0"/>
            <a:r>
              <a:rPr lang="en-US" kern="0" dirty="0">
                <a:latin typeface="Arial"/>
                <a:cs typeface="Arial"/>
                <a:sym typeface="Arial"/>
              </a:rPr>
              <a:t>		</a:t>
            </a:r>
          </a:p>
          <a:p>
            <a:pPr marL="1143000" indent="-342900" hangingPunct="0">
              <a:buFont typeface="Arial" panose="020B0604020202020204" pitchFamily="34" charset="0"/>
              <a:buChar char="•"/>
            </a:pPr>
            <a:r>
              <a:rPr lang="en-US" sz="2400" kern="0" dirty="0">
                <a:latin typeface="Arial"/>
                <a:cs typeface="Arial"/>
                <a:sym typeface="Arial"/>
              </a:rPr>
              <a:t>Historically, oil prices rises and falls over time based on market demands, production quantities and geo-political scenarios, etc.</a:t>
            </a:r>
          </a:p>
          <a:p>
            <a:pPr marL="1143000" indent="-342900" hangingPunct="0">
              <a:buFont typeface="Arial" panose="020B0604020202020204" pitchFamily="34" charset="0"/>
              <a:buChar char="•"/>
            </a:pPr>
            <a:endParaRPr lang="en-US" sz="2400" kern="0" dirty="0">
              <a:latin typeface="Arial"/>
              <a:cs typeface="Arial"/>
              <a:sym typeface="Arial"/>
            </a:endParaRPr>
          </a:p>
          <a:p>
            <a:pPr marL="1143000" indent="-342900" hangingPunct="0">
              <a:buFont typeface="Arial" panose="020B0604020202020204" pitchFamily="34" charset="0"/>
              <a:buChar char="•"/>
            </a:pPr>
            <a:r>
              <a:rPr lang="en-US" sz="2400" kern="0" dirty="0">
                <a:latin typeface="Arial"/>
                <a:cs typeface="Arial"/>
                <a:sym typeface="Arial"/>
              </a:rPr>
              <a:t>Does employment associated with this industry is affected by this rise and fall of oil prices ?</a:t>
            </a:r>
          </a:p>
          <a:p>
            <a:pPr marL="1143000" indent="-342900" hangingPunct="0">
              <a:buFont typeface="Arial" panose="020B0604020202020204" pitchFamily="34" charset="0"/>
              <a:buChar char="•"/>
            </a:pPr>
            <a:endParaRPr lang="en-US" sz="2400" kern="0" dirty="0">
              <a:latin typeface="Arial"/>
              <a:cs typeface="Arial"/>
              <a:sym typeface="Arial"/>
            </a:endParaRPr>
          </a:p>
          <a:p>
            <a:pPr marL="1143000" indent="-342900" hangingPunct="0">
              <a:buFont typeface="Arial" panose="020B0604020202020204" pitchFamily="34" charset="0"/>
              <a:buChar char="•"/>
            </a:pPr>
            <a:r>
              <a:rPr lang="en-US" sz="2400" kern="0" dirty="0">
                <a:latin typeface="Arial"/>
                <a:cs typeface="Arial"/>
                <a:sym typeface="Arial"/>
              </a:rPr>
              <a:t>Does the sale values of houses fluctuate as per the employment scenarios (earning capacity) ?</a:t>
            </a:r>
          </a:p>
          <a:p>
            <a:pPr marL="1143000" indent="-342900" hangingPunct="0">
              <a:buFont typeface="Arial" panose="020B0604020202020204" pitchFamily="34" charset="0"/>
              <a:buChar char="•"/>
            </a:pPr>
            <a:endParaRPr lang="en-US" sz="2400" kern="0" dirty="0">
              <a:latin typeface="Arial"/>
              <a:cs typeface="Arial"/>
              <a:sym typeface="Arial"/>
            </a:endParaRPr>
          </a:p>
          <a:p>
            <a:pPr marL="1143000" indent="-342900" hangingPunct="0">
              <a:buFont typeface="Arial" panose="020B0604020202020204" pitchFamily="34" charset="0"/>
              <a:buChar char="•"/>
            </a:pPr>
            <a:r>
              <a:rPr lang="en-US" sz="2400" kern="0" dirty="0">
                <a:latin typeface="Arial"/>
                <a:cs typeface="Arial"/>
                <a:sym typeface="Arial"/>
              </a:rPr>
              <a:t>In the present analysis, we analyze the above scenarios in the Houston Metropolitan counties </a:t>
            </a:r>
          </a:p>
          <a:p>
            <a:pPr marL="1143000" indent="-342900" hangingPunct="0">
              <a:buFont typeface="Arial" panose="020B0604020202020204" pitchFamily="34" charset="0"/>
              <a:buChar char="•"/>
            </a:pPr>
            <a:endParaRPr lang="en-US" sz="2400" kern="0" dirty="0">
              <a:latin typeface="Arial"/>
              <a:cs typeface="Arial"/>
              <a:sym typeface="Arial"/>
            </a:endParaRPr>
          </a:p>
          <a:p>
            <a:pPr marL="1143000" indent="-342900" hangingPunct="0">
              <a:buFont typeface="Arial" panose="020B0604020202020204" pitchFamily="34" charset="0"/>
              <a:buChar char="•"/>
            </a:pPr>
            <a:r>
              <a:rPr lang="en-US" sz="2400" kern="0" dirty="0">
                <a:latin typeface="Arial"/>
                <a:cs typeface="Arial"/>
                <a:sym typeface="Arial"/>
              </a:rPr>
              <a:t>As we will see, through the course of this presentation, the oil price and housing price are not solely affected by oil price changes over a period of seven (7) years</a:t>
            </a:r>
            <a:r>
              <a:rPr lang="en-US" kern="0" dirty="0">
                <a:latin typeface="Arial"/>
                <a:cs typeface="Arial"/>
                <a:sym typeface="Arial"/>
              </a:rPr>
              <a:t>	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3AEAE2-2652-4540-A751-F93B288FFC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9333" y="6299200"/>
            <a:ext cx="682667" cy="558800"/>
          </a:xfrm>
          <a:prstGeom prst="rect">
            <a:avLst/>
          </a:prstGeom>
        </p:spPr>
      </p:pic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99212796-5B16-5743-8597-3332BCEA9C2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88000" y="6396037"/>
            <a:ext cx="2743200" cy="365125"/>
          </a:xfrm>
        </p:spPr>
        <p:txBody>
          <a:bodyPr/>
          <a:lstStyle/>
          <a:p>
            <a:r>
              <a:rPr lang="en-US" dirty="0"/>
              <a:t>1/23/2019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236773EF-FF8D-B74D-A9B8-2675D610C2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7AE92-642B-9D43-9DB8-246FBCD56A8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9897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alpha val="97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A41121F-EEE7-EB4B-8D21-6573BEF7592E}"/>
              </a:ext>
            </a:extLst>
          </p:cNvPr>
          <p:cNvSpPr/>
          <p:nvPr/>
        </p:nvSpPr>
        <p:spPr>
          <a:xfrm>
            <a:off x="0" y="0"/>
            <a:ext cx="12192000" cy="72635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hangingPunct="0"/>
            <a:r>
              <a:rPr lang="en-US" sz="1200" kern="0" dirty="0">
                <a:latin typeface="Arial"/>
                <a:cs typeface="Arial"/>
                <a:sym typeface="Arial"/>
              </a:rPr>
              <a:t>						Project 1</a:t>
            </a:r>
          </a:p>
          <a:p>
            <a:pPr hangingPunct="0"/>
            <a:r>
              <a:rPr lang="en-US" sz="2800" u="sng" kern="0" dirty="0">
                <a:latin typeface="Arial"/>
                <a:cs typeface="Arial"/>
                <a:sym typeface="Arial"/>
              </a:rPr>
              <a:t>Acknowledgements</a:t>
            </a:r>
            <a:r>
              <a:rPr lang="en-US" kern="0" dirty="0">
                <a:latin typeface="Arial"/>
                <a:cs typeface="Arial"/>
                <a:sym typeface="Arial"/>
              </a:rPr>
              <a:t>:</a:t>
            </a:r>
          </a:p>
          <a:p>
            <a:pPr hangingPunct="0"/>
            <a:endParaRPr lang="en-US" kern="0" dirty="0">
              <a:latin typeface="Arial"/>
              <a:cs typeface="Arial"/>
              <a:sym typeface="Arial"/>
            </a:endParaRPr>
          </a:p>
          <a:p>
            <a:pPr hangingPunct="0"/>
            <a:r>
              <a:rPr lang="en-US" kern="0" dirty="0">
                <a:latin typeface="Arial"/>
                <a:cs typeface="Arial"/>
                <a:sym typeface="Arial"/>
              </a:rPr>
              <a:t>	</a:t>
            </a:r>
          </a:p>
          <a:p>
            <a:pPr hangingPunct="0"/>
            <a:endParaRPr lang="en-US" kern="0" dirty="0">
              <a:latin typeface="Arial"/>
              <a:cs typeface="Arial"/>
              <a:sym typeface="Arial"/>
            </a:endParaRPr>
          </a:p>
          <a:p>
            <a:pPr hangingPunct="0"/>
            <a:r>
              <a:rPr lang="en-US" kern="0" dirty="0">
                <a:latin typeface="Arial"/>
                <a:cs typeface="Arial"/>
                <a:sym typeface="Arial"/>
              </a:rPr>
              <a:t>	</a:t>
            </a:r>
          </a:p>
          <a:p>
            <a:pPr marL="1143000" indent="-342900" hangingPunct="0">
              <a:buFont typeface="Arial" panose="020B0604020202020204" pitchFamily="34" charset="0"/>
              <a:buChar char="•"/>
            </a:pPr>
            <a:r>
              <a:rPr lang="en-US" sz="2400" kern="0" dirty="0">
                <a:latin typeface="Arial"/>
                <a:cs typeface="Arial"/>
                <a:sym typeface="Arial"/>
              </a:rPr>
              <a:t>We are thankful to our mentor/instructor Camden Kirk for his valuable guidance, valuable time and constant encouragement.</a:t>
            </a:r>
          </a:p>
          <a:p>
            <a:pPr marL="1143000" indent="-342900" hangingPunct="0">
              <a:buFont typeface="Arial" panose="020B0604020202020204" pitchFamily="34" charset="0"/>
              <a:buChar char="•"/>
            </a:pPr>
            <a:endParaRPr lang="en-US" sz="2400" kern="0" dirty="0">
              <a:latin typeface="Arial"/>
              <a:cs typeface="Arial"/>
              <a:sym typeface="Arial"/>
            </a:endParaRPr>
          </a:p>
          <a:p>
            <a:pPr marL="1143000" indent="-342900" hangingPunct="0">
              <a:buFont typeface="Arial" panose="020B0604020202020204" pitchFamily="34" charset="0"/>
              <a:buChar char="•"/>
            </a:pPr>
            <a:r>
              <a:rPr lang="en-US" sz="2400" kern="0" dirty="0">
                <a:latin typeface="Arial"/>
                <a:cs typeface="Arial"/>
                <a:sym typeface="Arial"/>
              </a:rPr>
              <a:t>Thanks are due to our TAs and SSM for their time and help</a:t>
            </a:r>
          </a:p>
          <a:p>
            <a:pPr marL="1143000" indent="-342900" hangingPunct="0">
              <a:buFont typeface="Arial" panose="020B0604020202020204" pitchFamily="34" charset="0"/>
              <a:buChar char="•"/>
            </a:pPr>
            <a:endParaRPr lang="en-US" sz="2400" kern="0" dirty="0">
              <a:latin typeface="Arial"/>
              <a:cs typeface="Arial"/>
              <a:sym typeface="Arial"/>
            </a:endParaRPr>
          </a:p>
          <a:p>
            <a:pPr marL="1143000" indent="-342900" hangingPunct="0">
              <a:buFont typeface="Arial" panose="020B0604020202020204" pitchFamily="34" charset="0"/>
              <a:buChar char="•"/>
            </a:pPr>
            <a:r>
              <a:rPr lang="en-US" sz="2400" kern="0" dirty="0">
                <a:latin typeface="Arial"/>
                <a:cs typeface="Arial"/>
                <a:sym typeface="Arial"/>
              </a:rPr>
              <a:t>Our sincere thanks to Trilogy and Rice University for conducting the Boot Camp and allowing us to learn and carry out the present analysis</a:t>
            </a:r>
          </a:p>
          <a:p>
            <a:pPr marL="1143000" indent="-342900" hangingPunct="0">
              <a:buFont typeface="Arial" panose="020B0604020202020204" pitchFamily="34" charset="0"/>
              <a:buChar char="•"/>
            </a:pPr>
            <a:endParaRPr lang="en-US" sz="2400" kern="0" dirty="0">
              <a:latin typeface="Arial"/>
              <a:cs typeface="Arial"/>
              <a:sym typeface="Arial"/>
            </a:endParaRPr>
          </a:p>
          <a:p>
            <a:pPr marL="1143000" indent="-342900" hangingPunct="0">
              <a:buFont typeface="Arial" panose="020B0604020202020204" pitchFamily="34" charset="0"/>
              <a:buChar char="•"/>
            </a:pPr>
            <a:r>
              <a:rPr lang="en-US" sz="2400" kern="0" dirty="0">
                <a:latin typeface="Arial"/>
                <a:cs typeface="Arial"/>
                <a:sym typeface="Arial"/>
              </a:rPr>
              <a:t>We also thankful to our classmates who from time to time were of help in clearing our coding errors</a:t>
            </a:r>
          </a:p>
          <a:p>
            <a:pPr marL="1143000" indent="-342900" hangingPunct="0">
              <a:buFont typeface="Arial" panose="020B0604020202020204" pitchFamily="34" charset="0"/>
              <a:buChar char="•"/>
            </a:pPr>
            <a:endParaRPr lang="en-US" sz="2400" kern="0" dirty="0">
              <a:latin typeface="Arial"/>
              <a:cs typeface="Arial"/>
              <a:sym typeface="Arial"/>
            </a:endParaRPr>
          </a:p>
          <a:p>
            <a:pPr marL="1143000" indent="-342900" hangingPunct="0">
              <a:buFont typeface="Arial" panose="020B0604020202020204" pitchFamily="34" charset="0"/>
              <a:buChar char="•"/>
            </a:pPr>
            <a:r>
              <a:rPr lang="en-US" sz="2400" kern="0" dirty="0">
                <a:latin typeface="Arial"/>
                <a:cs typeface="Arial"/>
                <a:sym typeface="Arial"/>
              </a:rPr>
              <a:t>Thanks are also due to Kaggle, Bureau of Labor Statistics …, Python/Lib developers for data and coding</a:t>
            </a:r>
          </a:p>
          <a:p>
            <a:pPr marL="1143000" indent="-342900" hangingPunct="0">
              <a:buFont typeface="Arial" panose="020B0604020202020204" pitchFamily="34" charset="0"/>
              <a:buChar char="•"/>
            </a:pPr>
            <a:endParaRPr lang="en-US" sz="2400" kern="0" dirty="0">
              <a:latin typeface="Arial"/>
              <a:cs typeface="Arial"/>
              <a:sym typeface="Arial"/>
            </a:endParaRPr>
          </a:p>
          <a:p>
            <a:pPr marL="800100" hangingPunct="0"/>
            <a:r>
              <a:rPr lang="en-US" kern="0" dirty="0">
                <a:latin typeface="Arial"/>
                <a:cs typeface="Arial"/>
                <a:sym typeface="Arial"/>
              </a:rPr>
              <a:t>	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3AEAE2-2652-4540-A751-F93B288FFC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9333" y="6299200"/>
            <a:ext cx="682667" cy="558800"/>
          </a:xfrm>
          <a:prstGeom prst="rect">
            <a:avLst/>
          </a:prstGeom>
        </p:spPr>
      </p:pic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99212796-5B16-5743-8597-3332BCEA9C2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88000" y="6396037"/>
            <a:ext cx="2743200" cy="365125"/>
          </a:xfrm>
        </p:spPr>
        <p:txBody>
          <a:bodyPr/>
          <a:lstStyle/>
          <a:p>
            <a:r>
              <a:rPr lang="en-US" dirty="0"/>
              <a:t>1/23/2019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236773EF-FF8D-B74D-A9B8-2675D610C2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7AE92-642B-9D43-9DB8-246FBCD56A8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8094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alpha val="97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A41121F-EEE7-EB4B-8D21-6573BEF7592E}"/>
              </a:ext>
            </a:extLst>
          </p:cNvPr>
          <p:cNvSpPr/>
          <p:nvPr/>
        </p:nvSpPr>
        <p:spPr>
          <a:xfrm>
            <a:off x="0" y="0"/>
            <a:ext cx="12192000" cy="73558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hangingPunct="0"/>
            <a:r>
              <a:rPr lang="en-US" sz="1200" kern="0" dirty="0">
                <a:latin typeface="Arial"/>
                <a:cs typeface="Arial"/>
                <a:sym typeface="Arial"/>
              </a:rPr>
              <a:t>						Project 1</a:t>
            </a:r>
          </a:p>
          <a:p>
            <a:pPr hangingPunct="0"/>
            <a:r>
              <a:rPr lang="en-US" sz="2800" u="sng" kern="0" dirty="0">
                <a:latin typeface="Arial"/>
                <a:cs typeface="Arial"/>
                <a:sym typeface="Arial"/>
              </a:rPr>
              <a:t>Data source &amp; Methodology</a:t>
            </a:r>
            <a:r>
              <a:rPr lang="en-US" kern="0" dirty="0">
                <a:latin typeface="Arial"/>
                <a:cs typeface="Arial"/>
                <a:sym typeface="Arial"/>
              </a:rPr>
              <a:t>:</a:t>
            </a:r>
          </a:p>
          <a:p>
            <a:pPr hangingPunct="0"/>
            <a:endParaRPr lang="en-US" kern="0" dirty="0">
              <a:latin typeface="Arial"/>
              <a:cs typeface="Arial"/>
              <a:sym typeface="Arial"/>
            </a:endParaRPr>
          </a:p>
          <a:p>
            <a:pPr hangingPunct="0"/>
            <a:r>
              <a:rPr lang="en-US" sz="2400" kern="0" dirty="0">
                <a:latin typeface="Arial"/>
                <a:cs typeface="Arial"/>
                <a:sym typeface="Arial"/>
              </a:rPr>
              <a:t>	The data are retrieved through python coding from the below data sources.</a:t>
            </a:r>
          </a:p>
          <a:p>
            <a:pPr hangingPunct="0"/>
            <a:endParaRPr lang="en-US" sz="2400" kern="0" dirty="0">
              <a:latin typeface="Arial"/>
              <a:cs typeface="Arial"/>
              <a:sym typeface="Arial"/>
            </a:endParaRPr>
          </a:p>
          <a:p>
            <a:pPr marL="1143000" indent="-342900" hangingPunct="0">
              <a:buFont typeface="Arial" panose="020B0604020202020204" pitchFamily="34" charset="0"/>
              <a:buChar char="•"/>
            </a:pPr>
            <a:r>
              <a:rPr lang="en-US" sz="2000" kern="0" dirty="0">
                <a:latin typeface="Arial"/>
                <a:cs typeface="Arial"/>
                <a:sym typeface="Arial"/>
              </a:rPr>
              <a:t>Housing data – https://www.recenter.tamu.edu/data/housing-activity</a:t>
            </a:r>
          </a:p>
          <a:p>
            <a:pPr marL="1143000" indent="-342900" hangingPunct="0">
              <a:buFont typeface="Arial" panose="020B0604020202020204" pitchFamily="34" charset="0"/>
              <a:buChar char="•"/>
            </a:pPr>
            <a:r>
              <a:rPr lang="en-US" sz="2000" kern="0" dirty="0">
                <a:latin typeface="Arial"/>
                <a:cs typeface="Arial"/>
                <a:sym typeface="Arial"/>
              </a:rPr>
              <a:t>Oil price –  https://www.eia.gov/dnav/pet/pet_pri_spt_s1_m.htm</a:t>
            </a:r>
          </a:p>
          <a:p>
            <a:pPr marL="1143000" indent="-342900" hangingPunct="0">
              <a:buFont typeface="Arial" panose="020B0604020202020204" pitchFamily="34" charset="0"/>
              <a:buChar char="•"/>
            </a:pPr>
            <a:r>
              <a:rPr lang="en-US" sz="2000" kern="0" dirty="0">
                <a:latin typeface="Arial"/>
                <a:cs typeface="Arial"/>
                <a:sym typeface="Arial"/>
              </a:rPr>
              <a:t>Unemployment rate – https://www.recenter.tamu.edu/data/employment/</a:t>
            </a:r>
          </a:p>
          <a:p>
            <a:pPr marL="1143000" indent="-342900" hangingPunct="0">
              <a:buFont typeface="Arial" panose="020B0604020202020204" pitchFamily="34" charset="0"/>
              <a:buChar char="•"/>
            </a:pPr>
            <a:endParaRPr lang="en-US" sz="2400" kern="0" dirty="0">
              <a:latin typeface="Arial"/>
              <a:cs typeface="Arial"/>
              <a:sym typeface="Arial"/>
            </a:endParaRPr>
          </a:p>
          <a:p>
            <a:pPr marL="1143000" indent="-342900" hangingPunct="0">
              <a:buFont typeface="Wingdings" pitchFamily="2" charset="2"/>
              <a:buChar char="Ø"/>
            </a:pPr>
            <a:r>
              <a:rPr lang="en-US" sz="2400" kern="0" dirty="0">
                <a:latin typeface="Arial"/>
                <a:cs typeface="Arial"/>
                <a:sym typeface="Arial"/>
              </a:rPr>
              <a:t>As an initial attempt, we attempted the analysis to include all the 50+ Texas counties located in the Permian basin</a:t>
            </a:r>
          </a:p>
          <a:p>
            <a:pPr marL="1143000" indent="-342900" hangingPunct="0">
              <a:buFont typeface="Wingdings" pitchFamily="2" charset="2"/>
              <a:buChar char="Ø"/>
            </a:pPr>
            <a:endParaRPr lang="en-US" sz="2400" kern="0" dirty="0">
              <a:latin typeface="Arial"/>
              <a:cs typeface="Arial"/>
              <a:sym typeface="Arial"/>
            </a:endParaRPr>
          </a:p>
          <a:p>
            <a:pPr marL="1143000" indent="-342900" hangingPunct="0">
              <a:buFont typeface="Wingdings" pitchFamily="2" charset="2"/>
              <a:buChar char="Ø"/>
            </a:pPr>
            <a:r>
              <a:rPr lang="en-US" sz="2400" kern="0" dirty="0">
                <a:latin typeface="Arial"/>
                <a:cs typeface="Arial"/>
                <a:sym typeface="Arial"/>
              </a:rPr>
              <a:t>However, as per data availability and time constraint, we confine our analysis to five (5) counties in the Houston Metropolitan areas</a:t>
            </a:r>
          </a:p>
          <a:p>
            <a:pPr marL="1143000" indent="-342900" hangingPunct="0">
              <a:buFont typeface="Wingdings" pitchFamily="2" charset="2"/>
              <a:buChar char="Ø"/>
            </a:pPr>
            <a:endParaRPr lang="en-US" sz="2400" kern="0" dirty="0">
              <a:latin typeface="Arial"/>
              <a:cs typeface="Arial"/>
              <a:sym typeface="Arial"/>
            </a:endParaRPr>
          </a:p>
          <a:p>
            <a:pPr marL="1143000" indent="-342900" hangingPunct="0">
              <a:buFont typeface="Wingdings" pitchFamily="2" charset="2"/>
              <a:buChar char="Ø"/>
            </a:pPr>
            <a:r>
              <a:rPr lang="en-US" sz="2400" kern="0" dirty="0">
                <a:latin typeface="Arial"/>
                <a:cs typeface="Arial"/>
                <a:sym typeface="Arial"/>
              </a:rPr>
              <a:t>We use python coding to retrieve the data and utilized Pandas for creating relevant </a:t>
            </a:r>
            <a:r>
              <a:rPr lang="en-US" sz="2400" kern="0" dirty="0" err="1">
                <a:latin typeface="Arial"/>
                <a:cs typeface="Arial"/>
                <a:sym typeface="Arial"/>
              </a:rPr>
              <a:t>dataframes</a:t>
            </a:r>
            <a:endParaRPr lang="en-US" sz="2400" kern="0" dirty="0">
              <a:latin typeface="Arial"/>
              <a:cs typeface="Arial"/>
              <a:sym typeface="Arial"/>
            </a:endParaRPr>
          </a:p>
          <a:p>
            <a:pPr marL="1143000" indent="-342900" hangingPunct="0">
              <a:buFont typeface="Wingdings" pitchFamily="2" charset="2"/>
              <a:buChar char="Ø"/>
            </a:pPr>
            <a:endParaRPr lang="en-US" sz="2400" kern="0" dirty="0">
              <a:latin typeface="Arial"/>
              <a:cs typeface="Arial"/>
              <a:sym typeface="Arial"/>
            </a:endParaRPr>
          </a:p>
          <a:p>
            <a:pPr marL="1143000" indent="-342900" hangingPunct="0">
              <a:buFont typeface="Wingdings" pitchFamily="2" charset="2"/>
              <a:buChar char="Ø"/>
            </a:pPr>
            <a:r>
              <a:rPr lang="en-US" sz="2400" kern="0" dirty="0">
                <a:latin typeface="Arial"/>
                <a:cs typeface="Arial"/>
                <a:sym typeface="Arial"/>
              </a:rPr>
              <a:t>The </a:t>
            </a:r>
            <a:r>
              <a:rPr lang="en-US" sz="2400" kern="0" dirty="0" err="1">
                <a:latin typeface="Arial"/>
                <a:cs typeface="Arial"/>
                <a:sym typeface="Arial"/>
              </a:rPr>
              <a:t>Maplotlib</a:t>
            </a:r>
            <a:r>
              <a:rPr lang="en-US" sz="2400" kern="0" dirty="0">
                <a:latin typeface="Arial"/>
                <a:cs typeface="Arial"/>
                <a:sym typeface="Arial"/>
              </a:rPr>
              <a:t> and </a:t>
            </a:r>
            <a:r>
              <a:rPr lang="en-US" sz="2400" kern="0" dirty="0" err="1">
                <a:latin typeface="Arial"/>
                <a:cs typeface="Arial"/>
                <a:sym typeface="Arial"/>
              </a:rPr>
              <a:t>Numpy</a:t>
            </a:r>
            <a:r>
              <a:rPr lang="en-US" sz="2400" kern="0" dirty="0">
                <a:latin typeface="Arial"/>
                <a:cs typeface="Arial"/>
                <a:sym typeface="Arial"/>
              </a:rPr>
              <a:t> libraries were utilized to create various plots</a:t>
            </a:r>
          </a:p>
          <a:p>
            <a:pPr marL="1143000" indent="-342900" hangingPunct="0">
              <a:buFont typeface="Arial" panose="020B0604020202020204" pitchFamily="34" charset="0"/>
              <a:buChar char="•"/>
            </a:pPr>
            <a:endParaRPr lang="en-US" sz="2400" kern="0" dirty="0">
              <a:latin typeface="Arial"/>
              <a:cs typeface="Arial"/>
              <a:sym typeface="Arial"/>
            </a:endParaRPr>
          </a:p>
          <a:p>
            <a:pPr marL="800100" hangingPunct="0"/>
            <a:r>
              <a:rPr lang="en-US" kern="0" dirty="0">
                <a:latin typeface="Arial"/>
                <a:cs typeface="Arial"/>
                <a:sym typeface="Arial"/>
              </a:rPr>
              <a:t>	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3AEAE2-2652-4540-A751-F93B288FFC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9333" y="6299200"/>
            <a:ext cx="682667" cy="558800"/>
          </a:xfrm>
          <a:prstGeom prst="rect">
            <a:avLst/>
          </a:prstGeom>
        </p:spPr>
      </p:pic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99212796-5B16-5743-8597-3332BCEA9C2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88000" y="6396037"/>
            <a:ext cx="2743200" cy="365125"/>
          </a:xfrm>
        </p:spPr>
        <p:txBody>
          <a:bodyPr/>
          <a:lstStyle/>
          <a:p>
            <a:r>
              <a:rPr lang="en-US" dirty="0"/>
              <a:t>1/23/2019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236773EF-FF8D-B74D-A9B8-2675D610C2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7AE92-642B-9D43-9DB8-246FBCD56A8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6022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alpha val="97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63AEAE2-2652-4540-A751-F93B288FFC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9333" y="6299200"/>
            <a:ext cx="682667" cy="558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1893DFD-A3D5-3541-A60E-0B1DCEE52F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398" y="533579"/>
            <a:ext cx="10760033" cy="4064000"/>
          </a:xfrm>
          <a:prstGeom prst="rect">
            <a:avLst/>
          </a:prstGeom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ADCE907-2D0B-8C45-86F4-5294EEE12F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DA3D3FC-36C1-B64D-AD88-527934EF9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7AE92-642B-9D43-9DB8-246FBCD56A80}" type="slidenum">
              <a:rPr lang="en-US" smtClean="0"/>
              <a:t>6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6250443-1F42-5F42-922E-518499CC947C}"/>
              </a:ext>
            </a:extLst>
          </p:cNvPr>
          <p:cNvSpPr/>
          <p:nvPr/>
        </p:nvSpPr>
        <p:spPr>
          <a:xfrm>
            <a:off x="5065814" y="76944"/>
            <a:ext cx="79060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kern="0" dirty="0">
                <a:solidFill>
                  <a:prstClr val="black"/>
                </a:solidFill>
                <a:latin typeface="Arial"/>
                <a:cs typeface="Arial"/>
                <a:sym typeface="Arial"/>
              </a:rPr>
              <a:t>Project 1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5BD6C9D-2A19-8249-84A0-8D997FA818A8}"/>
              </a:ext>
            </a:extLst>
          </p:cNvPr>
          <p:cNvSpPr txBox="1"/>
          <p:nvPr/>
        </p:nvSpPr>
        <p:spPr>
          <a:xfrm>
            <a:off x="1675673" y="5098871"/>
            <a:ext cx="850194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§"/>
            </a:pPr>
            <a:r>
              <a:rPr lang="en-US" sz="2400" dirty="0"/>
              <a:t>Oil price remains over $90/</a:t>
            </a:r>
            <a:r>
              <a:rPr lang="en-US" sz="2400" dirty="0" err="1"/>
              <a:t>bbl</a:t>
            </a:r>
            <a:r>
              <a:rPr lang="en-US" sz="2400" dirty="0"/>
              <a:t> for most part of 2011 – mid 2014</a:t>
            </a:r>
          </a:p>
          <a:p>
            <a:endParaRPr lang="en-US" sz="2400" dirty="0"/>
          </a:p>
          <a:p>
            <a:pPr marL="342900" indent="-342900">
              <a:buFont typeface="Wingdings" pitchFamily="2" charset="2"/>
              <a:buChar char="§"/>
            </a:pPr>
            <a:r>
              <a:rPr lang="en-US" sz="2400" dirty="0"/>
              <a:t>It declines sharply to $48/</a:t>
            </a:r>
            <a:r>
              <a:rPr lang="en-US" sz="2400" dirty="0" err="1"/>
              <a:t>bbl</a:t>
            </a:r>
            <a:r>
              <a:rPr lang="en-US" sz="2400" dirty="0"/>
              <a:t> as it reaches year 2015</a:t>
            </a:r>
          </a:p>
        </p:txBody>
      </p:sp>
    </p:spTree>
    <p:extLst>
      <p:ext uri="{BB962C8B-B14F-4D97-AF65-F5344CB8AC3E}">
        <p14:creationId xmlns:p14="http://schemas.microsoft.com/office/powerpoint/2010/main" val="7875329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alpha val="97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63AEAE2-2652-4540-A751-F93B288FFC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9333" y="6299200"/>
            <a:ext cx="682667" cy="558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19DFDC4-8820-9946-AF67-CCBA59CDDB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00" y="381000"/>
            <a:ext cx="11430000" cy="4064000"/>
          </a:xfrm>
          <a:prstGeom prst="rect">
            <a:avLst/>
          </a:prstGeom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614CDEF-6BBE-B748-9EE2-5C9AAF1EA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EC273E8-1C1B-C548-9A8D-1E0F7F43CF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7AE92-642B-9D43-9DB8-246FBCD56A80}" type="slidenum">
              <a:rPr lang="en-US" smtClean="0"/>
              <a:t>7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266AC2D-1768-BE46-A5B7-76ACD181AF57}"/>
              </a:ext>
            </a:extLst>
          </p:cNvPr>
          <p:cNvSpPr/>
          <p:nvPr/>
        </p:nvSpPr>
        <p:spPr>
          <a:xfrm>
            <a:off x="5700699" y="0"/>
            <a:ext cx="79060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kern="0" dirty="0">
                <a:solidFill>
                  <a:prstClr val="black"/>
                </a:solidFill>
                <a:latin typeface="Arial"/>
                <a:cs typeface="Arial"/>
                <a:sym typeface="Arial"/>
              </a:rPr>
              <a:t>Project 1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D17C539-1803-0D4B-8B3A-846FE0BEECBD}"/>
              </a:ext>
            </a:extLst>
          </p:cNvPr>
          <p:cNvSpPr txBox="1"/>
          <p:nvPr/>
        </p:nvSpPr>
        <p:spPr>
          <a:xfrm>
            <a:off x="838200" y="4786690"/>
            <a:ext cx="1113458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§"/>
            </a:pPr>
            <a:r>
              <a:rPr lang="en-US" sz="2400" dirty="0"/>
              <a:t>Average housing prices per month are plotted</a:t>
            </a:r>
          </a:p>
          <a:p>
            <a:pPr marL="342900" indent="-342900">
              <a:buFont typeface="Wingdings" pitchFamily="2" charset="2"/>
              <a:buChar char="§"/>
            </a:pPr>
            <a:endParaRPr lang="en-US" sz="2400" dirty="0"/>
          </a:p>
          <a:p>
            <a:pPr marL="342900" indent="-342900">
              <a:buFont typeface="Wingdings" pitchFamily="2" charset="2"/>
              <a:buChar char="§"/>
            </a:pPr>
            <a:r>
              <a:rPr lang="en-US" sz="2400" dirty="0"/>
              <a:t>The cost over counties show a gradual increases from </a:t>
            </a:r>
            <a:r>
              <a:rPr lang="en-US" sz="2000" dirty="0"/>
              <a:t>$250k </a:t>
            </a:r>
            <a:r>
              <a:rPr lang="en-US" sz="2400" dirty="0"/>
              <a:t>to </a:t>
            </a:r>
            <a:r>
              <a:rPr lang="en-US" sz="2000" dirty="0"/>
              <a:t>$335k </a:t>
            </a:r>
            <a:r>
              <a:rPr lang="en-US" sz="2400" dirty="0"/>
              <a:t>from </a:t>
            </a:r>
            <a:r>
              <a:rPr lang="en-US" sz="2000" dirty="0"/>
              <a:t>2011</a:t>
            </a:r>
            <a:r>
              <a:rPr lang="en-US" sz="2400" dirty="0"/>
              <a:t> till </a:t>
            </a:r>
            <a:r>
              <a:rPr lang="en-US" sz="2000" dirty="0"/>
              <a:t>2017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4812270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63AEAE2-2652-4540-A751-F93B288FFC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9333" y="6299200"/>
            <a:ext cx="682667" cy="558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B589E17-F680-FE4D-84C1-85AD6D3CCA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166" y="434707"/>
            <a:ext cx="11493500" cy="4064000"/>
          </a:xfrm>
          <a:prstGeom prst="rect">
            <a:avLst/>
          </a:prstGeom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63241FB-EE33-D148-9B45-60970E91C6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C19BD70-FEEE-7841-B472-1210BF67B4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7AE92-642B-9D43-9DB8-246FBCD56A80}" type="slidenum">
              <a:rPr lang="en-US" smtClean="0"/>
              <a:t>8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FE4B58-8F2D-0944-AB9A-D86782B111CB}"/>
              </a:ext>
            </a:extLst>
          </p:cNvPr>
          <p:cNvSpPr txBox="1"/>
          <p:nvPr/>
        </p:nvSpPr>
        <p:spPr>
          <a:xfrm>
            <a:off x="1514760" y="4729540"/>
            <a:ext cx="1033590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§"/>
            </a:pPr>
            <a:r>
              <a:rPr lang="en-US" sz="2400" dirty="0"/>
              <a:t>The monthly average housing prices for the period changes very slightly</a:t>
            </a:r>
          </a:p>
          <a:p>
            <a:endParaRPr lang="en-US" sz="2400" dirty="0"/>
          </a:p>
          <a:p>
            <a:pPr marL="342900" indent="-342900">
              <a:buFont typeface="Wingdings" pitchFamily="2" charset="2"/>
              <a:buChar char="§"/>
            </a:pPr>
            <a:r>
              <a:rPr lang="en-US" sz="2400" dirty="0"/>
              <a:t>The gap in the middle corresponds to sudden drop of oil prices over the period</a:t>
            </a:r>
          </a:p>
          <a:p>
            <a:endParaRPr lang="en-US" sz="24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FB2897D-DA00-094A-BA0C-DFFDF8F8D174}"/>
              </a:ext>
            </a:extLst>
          </p:cNvPr>
          <p:cNvSpPr/>
          <p:nvPr/>
        </p:nvSpPr>
        <p:spPr>
          <a:xfrm>
            <a:off x="5700699" y="0"/>
            <a:ext cx="79060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kern="0" dirty="0">
                <a:solidFill>
                  <a:prstClr val="black"/>
                </a:solidFill>
                <a:latin typeface="Arial"/>
                <a:cs typeface="Arial"/>
                <a:sym typeface="Arial"/>
              </a:rPr>
              <a:t>Project 1</a:t>
            </a:r>
            <a:endParaRPr lang="en-US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059D680-B172-A040-9728-34E3810FB2C9}"/>
              </a:ext>
            </a:extLst>
          </p:cNvPr>
          <p:cNvCxnSpPr>
            <a:cxnSpLocks/>
          </p:cNvCxnSpPr>
          <p:nvPr/>
        </p:nvCxnSpPr>
        <p:spPr>
          <a:xfrm>
            <a:off x="2414600" y="2047607"/>
            <a:ext cx="8153400" cy="393700"/>
          </a:xfrm>
          <a:prstGeom prst="straightConnector1">
            <a:avLst/>
          </a:prstGeom>
          <a:ln w="38100">
            <a:solidFill>
              <a:srgbClr val="C00000">
                <a:alpha val="51000"/>
              </a:srgbClr>
            </a:solidFill>
            <a:prstDash val="dash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DA2280D-39EF-6749-BA88-B28FDD5EDC14}"/>
              </a:ext>
            </a:extLst>
          </p:cNvPr>
          <p:cNvGrpSpPr/>
          <p:nvPr/>
        </p:nvGrpSpPr>
        <p:grpSpPr>
          <a:xfrm>
            <a:off x="5284766" y="1854200"/>
            <a:ext cx="1816100" cy="1498600"/>
            <a:chOff x="5284766" y="1854200"/>
            <a:chExt cx="1816100" cy="1498600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07C3F40C-EE13-9E43-BA1B-7698F58769E0}"/>
                </a:ext>
              </a:extLst>
            </p:cNvPr>
            <p:cNvSpPr/>
            <p:nvPr/>
          </p:nvSpPr>
          <p:spPr>
            <a:xfrm>
              <a:off x="5284766" y="1854200"/>
              <a:ext cx="1816100" cy="149860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AFFE00E-308A-C149-A746-3023EC04EBCE}"/>
                </a:ext>
              </a:extLst>
            </p:cNvPr>
            <p:cNvSpPr txBox="1"/>
            <p:nvPr/>
          </p:nvSpPr>
          <p:spPr>
            <a:xfrm>
              <a:off x="5829300" y="2425700"/>
              <a:ext cx="9380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Gap ???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527467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alpha val="97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63AEAE2-2652-4540-A751-F93B288FFC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9333" y="6299200"/>
            <a:ext cx="682667" cy="558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0654575-9B4F-844D-9441-0BD10B4125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978158"/>
            <a:ext cx="11468100" cy="4064000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181CEBA-17F5-5F46-AB34-BDC26896D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0A1C26D-A05B-7E4C-941F-58DB96DD21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7AE92-642B-9D43-9DB8-246FBCD56A80}" type="slidenum">
              <a:rPr lang="en-US" smtClean="0"/>
              <a:t>9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AB9B18B-D936-B947-8680-7E7CAE9FE744}"/>
              </a:ext>
            </a:extLst>
          </p:cNvPr>
          <p:cNvSpPr/>
          <p:nvPr/>
        </p:nvSpPr>
        <p:spPr>
          <a:xfrm>
            <a:off x="5700699" y="0"/>
            <a:ext cx="79060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kern="0" dirty="0">
                <a:solidFill>
                  <a:prstClr val="black"/>
                </a:solidFill>
                <a:latin typeface="Arial"/>
                <a:cs typeface="Arial"/>
                <a:sym typeface="Arial"/>
              </a:rPr>
              <a:t>Project 1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363B38-32D7-DD45-BBF9-6BAA4D11F1E0}"/>
              </a:ext>
            </a:extLst>
          </p:cNvPr>
          <p:cNvSpPr txBox="1"/>
          <p:nvPr/>
        </p:nvSpPr>
        <p:spPr>
          <a:xfrm>
            <a:off x="9372600" y="520700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Check Title / Y ??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5A4579-9A07-C644-8786-5FB153CAD575}"/>
              </a:ext>
            </a:extLst>
          </p:cNvPr>
          <p:cNvSpPr txBox="1"/>
          <p:nvPr/>
        </p:nvSpPr>
        <p:spPr>
          <a:xfrm>
            <a:off x="152400" y="5439846"/>
            <a:ext cx="122075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§"/>
            </a:pPr>
            <a:r>
              <a:rPr lang="en-US" sz="2400" dirty="0"/>
              <a:t>The unemployment % for the period shows a gradual decrease with less than 4% in Dec 2014</a:t>
            </a:r>
          </a:p>
        </p:txBody>
      </p:sp>
    </p:spTree>
    <p:extLst>
      <p:ext uri="{BB962C8B-B14F-4D97-AF65-F5344CB8AC3E}">
        <p14:creationId xmlns:p14="http://schemas.microsoft.com/office/powerpoint/2010/main" val="27193944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2942</TotalTime>
  <Words>281</Words>
  <Application>Microsoft Office PowerPoint</Application>
  <PresentationFormat>Widescreen</PresentationFormat>
  <Paragraphs>143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Project 1 Housing price</dc:subject>
  <dc:creator>Sailendra Mahapatra</dc:creator>
  <cp:keywords/>
  <dc:description/>
  <cp:lastModifiedBy>Javier Olivero</cp:lastModifiedBy>
  <cp:revision>30</cp:revision>
  <dcterms:created xsi:type="dcterms:W3CDTF">2019-01-18T23:10:54Z</dcterms:created>
  <dcterms:modified xsi:type="dcterms:W3CDTF">2019-01-22T11:23:04Z</dcterms:modified>
  <cp:category/>
</cp:coreProperties>
</file>